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2" r:id="rId3"/>
    <p:sldId id="263" r:id="rId4"/>
    <p:sldId id="261" r:id="rId5"/>
    <p:sldId id="264"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71" r:id="rId19"/>
    <p:sldId id="265" r:id="rId20"/>
    <p:sldId id="260" r:id="rId21"/>
    <p:sldId id="266" r:id="rId22"/>
    <p:sldId id="258" r:id="rId23"/>
    <p:sldId id="257" r:id="rId24"/>
    <p:sldId id="267" r:id="rId25"/>
    <p:sldId id="268" r:id="rId26"/>
    <p:sldId id="270" r:id="rId27"/>
    <p:sldId id="269" r:id="rId28"/>
    <p:sldId id="25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Ranjan" initials="VR" lastIdx="0" clrIdx="0">
    <p:extLst>
      <p:ext uri="{19B8F6BF-5375-455C-9EA6-DF929625EA0E}">
        <p15:presenceInfo xmlns:p15="http://schemas.microsoft.com/office/powerpoint/2012/main" userId="" providerId=""/>
      </p:ext>
    </p:extLst>
  </p:cmAuthor>
  <p:cmAuthor id="2" name="Vishal Ranjan" initials="VR [2]" lastIdx="0" clrIdx="1">
    <p:extLst>
      <p:ext uri="{19B8F6BF-5375-455C-9EA6-DF929625EA0E}">
        <p15:presenceInfo xmlns:p15="http://schemas.microsoft.com/office/powerpoint/2012/main" userId="" providerId=""/>
      </p:ext>
    </p:extLst>
  </p:cmAuthor>
  <p:cmAuthor id="3" name="Vishal Ranjan" initials="VR [3]" lastIdx="0" clrIdx="2">
    <p:extLst>
      <p:ext uri="{19B8F6BF-5375-455C-9EA6-DF929625EA0E}">
        <p15:presenceInfo xmlns:p15="http://schemas.microsoft.com/office/powerpoint/2012/main" userId="" providerId=""/>
      </p:ext>
    </p:extLst>
  </p:cmAuthor>
  <p:cmAuthor id="4" name="Vishal Ranjan" initials="VR [4]" lastIdx="0" clrIdx="3">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7B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4"/>
    <p:restoredTop sz="94845"/>
  </p:normalViewPr>
  <p:slideViewPr>
    <p:cSldViewPr snapToGrid="0" snapToObjects="1">
      <p:cViewPr varScale="1">
        <p:scale>
          <a:sx n="80" d="100"/>
          <a:sy n="80" d="100"/>
        </p:scale>
        <p:origin x="21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188CD3-B4AD-C24E-8BA3-C084F00442AC}" type="datetimeFigureOut">
              <a:rPr lang="en-US" smtClean="0"/>
              <a:t>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C942F-A147-8941-A621-593CCE2E4186}" type="slidenum">
              <a:rPr lang="en-US" smtClean="0"/>
              <a:t>‹#›</a:t>
            </a:fld>
            <a:endParaRPr lang="en-US"/>
          </a:p>
        </p:txBody>
      </p:sp>
    </p:spTree>
    <p:extLst>
      <p:ext uri="{BB962C8B-B14F-4D97-AF65-F5344CB8AC3E}">
        <p14:creationId xmlns:p14="http://schemas.microsoft.com/office/powerpoint/2010/main" val="436003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1FNN</a:t>
            </a:r>
          </a:p>
          <a:p>
            <a:r>
              <a:rPr lang="en-US" sz="1200" b="0" i="0" kern="1200" dirty="0" smtClean="0">
                <a:solidFill>
                  <a:schemeClr val="tx1"/>
                </a:solidFill>
                <a:effectLst/>
                <a:latin typeface="+mn-lt"/>
                <a:ea typeface="+mn-ea"/>
                <a:cs typeface="+mn-cs"/>
              </a:rPr>
              <a:t>This neural network is one of the simplest form of ANN, where the data or the input travels in one direction. The data passes through the input nodes and exit on the output nodes. This neural network may or may not have the hidden layers. In simple words, it has a front propagated wave and no back propagation by using a classifying activation function usually.</a:t>
            </a:r>
          </a:p>
          <a:p>
            <a:r>
              <a:rPr lang="en-US" dirty="0" smtClean="0"/>
              <a:t/>
            </a:r>
            <a:br>
              <a:rPr lang="en-US" dirty="0" smtClean="0"/>
            </a:br>
            <a:r>
              <a:rPr lang="en-US" dirty="0" smtClean="0"/>
              <a:t>2 RBNN</a:t>
            </a:r>
          </a:p>
          <a:p>
            <a:r>
              <a:rPr lang="en-US" sz="1200" b="0" i="0" kern="1200" dirty="0" smtClean="0">
                <a:solidFill>
                  <a:schemeClr val="tx1"/>
                </a:solidFill>
                <a:effectLst/>
                <a:latin typeface="+mn-lt"/>
                <a:ea typeface="+mn-ea"/>
                <a:cs typeface="+mn-cs"/>
              </a:rPr>
              <a:t>Radial basic functions consider the distance of a point with respect to the center. RBF functions have two layers, first where the features are combined with the Radial Basis Function in the inner layer and then the output of these features are taken into consideration while computing the same output in the next time-step which is basically a memory.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KSONN</a:t>
            </a:r>
          </a:p>
          <a:p>
            <a:r>
              <a:rPr lang="en-US" sz="1200" b="0" i="0" kern="1200" dirty="0" smtClean="0">
                <a:solidFill>
                  <a:schemeClr val="tx1"/>
                </a:solidFill>
                <a:effectLst/>
                <a:latin typeface="+mn-lt"/>
                <a:ea typeface="+mn-ea"/>
                <a:cs typeface="+mn-cs"/>
              </a:rPr>
              <a:t>The objective of a Kohonen map is to input vectors of arbitrary dimension to discrete map comprised of neurons. The map needs to me trained to create its own organization of the training data. It comprises of either one or two dimensions. When training the map the location of the neuron remains constant but the weights differ depending on the value. This self organization process has different parts, in the first phase every neuron value is initialized with a small weight and the input vector. In the second phase, the neuron closest to the point is the ‘winning neuron’ and the neurons connected to the winning neuron will also move towards the point like in the graphic below. The distance between the point and the neurons is calculated by the </a:t>
            </a:r>
            <a:r>
              <a:rPr lang="en-US" sz="1200" b="0" i="0" kern="1200" dirty="0" err="1" smtClean="0">
                <a:solidFill>
                  <a:schemeClr val="tx1"/>
                </a:solidFill>
                <a:effectLst/>
                <a:latin typeface="+mn-lt"/>
                <a:ea typeface="+mn-ea"/>
                <a:cs typeface="+mn-cs"/>
              </a:rPr>
              <a:t>euclidean</a:t>
            </a:r>
            <a:r>
              <a:rPr lang="en-US" sz="1200" b="0" i="0" kern="1200" dirty="0" smtClean="0">
                <a:solidFill>
                  <a:schemeClr val="tx1"/>
                </a:solidFill>
                <a:effectLst/>
                <a:latin typeface="+mn-lt"/>
                <a:ea typeface="+mn-ea"/>
                <a:cs typeface="+mn-cs"/>
              </a:rPr>
              <a:t> distance, the neuron with the least distance wins. Through the iterations, all the points are clustered and each neuron represents each kind of cluster. This is the gist behind the organization of Kohonen Neural Network.</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4RNN</a:t>
            </a:r>
          </a:p>
          <a:p>
            <a:r>
              <a:rPr lang="en-US" sz="1200" b="0" i="0" kern="1200" dirty="0" smtClean="0">
                <a:solidFill>
                  <a:schemeClr val="tx1"/>
                </a:solidFill>
                <a:effectLst/>
                <a:latin typeface="+mn-lt"/>
                <a:ea typeface="+mn-ea"/>
                <a:cs typeface="+mn-cs"/>
              </a:rPr>
              <a:t>The Recurrent Neural Network works on the principle of saving the output of a layer and feeding this back to the input to help in predicting the outcome of the layer.</a:t>
            </a:r>
            <a:r>
              <a:rPr lang="en-US" dirty="0" smtClean="0"/>
              <a:t/>
            </a:r>
            <a:br>
              <a:rPr lang="en-US" dirty="0" smtClean="0"/>
            </a:br>
            <a:r>
              <a:rPr lang="en-US" sz="1200" b="0" i="0" kern="1200" dirty="0" smtClean="0">
                <a:solidFill>
                  <a:schemeClr val="tx1"/>
                </a:solidFill>
                <a:effectLst/>
                <a:latin typeface="+mn-lt"/>
                <a:ea typeface="+mn-ea"/>
                <a:cs typeface="+mn-cs"/>
              </a:rPr>
              <a:t>Here, the first layer is formed similar to the feed forward neural network with the product of the sum of the weights and the features. The recurrent neural network process starts once this is computed, this means that from one time step to the next each neuron will remember some information it had in the previous time-step. This makes each neuron act like a memory cell in performing computations. In this process, we need to let the neural network to work on the front propagation and remember what information it needs for later use. Here, if the prediction is wrong we use the learning rate or error correction to make small changes so that it will gradually work towards making the right prediction during the back propagation</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5CNN</a:t>
            </a:r>
          </a:p>
          <a:p>
            <a:r>
              <a:rPr lang="en-US" sz="1200" b="0" i="0" kern="1200" dirty="0" smtClean="0">
                <a:solidFill>
                  <a:schemeClr val="tx1"/>
                </a:solidFill>
                <a:effectLst/>
                <a:latin typeface="+mn-lt"/>
                <a:ea typeface="+mn-ea"/>
                <a:cs typeface="+mn-cs"/>
              </a:rPr>
              <a:t>Convolutional neural networks are similar to feed forward neural networks , where the neurons have learn-able weights and biases. Its application have been in signal and image processing which takes over </a:t>
            </a:r>
            <a:r>
              <a:rPr lang="en-US" sz="1200" b="0" i="0" kern="1200" dirty="0" err="1" smtClean="0">
                <a:solidFill>
                  <a:schemeClr val="tx1"/>
                </a:solidFill>
                <a:effectLst/>
                <a:latin typeface="+mn-lt"/>
                <a:ea typeface="+mn-ea"/>
                <a:cs typeface="+mn-cs"/>
              </a:rPr>
              <a:t>OpenCV</a:t>
            </a:r>
            <a:r>
              <a:rPr lang="en-US" sz="1200" b="0" i="0" kern="1200" dirty="0" smtClean="0">
                <a:solidFill>
                  <a:schemeClr val="tx1"/>
                </a:solidFill>
                <a:effectLst/>
                <a:latin typeface="+mn-lt"/>
                <a:ea typeface="+mn-ea"/>
                <a:cs typeface="+mn-cs"/>
              </a:rPr>
              <a:t> in field of computer vision.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6MNN</a:t>
            </a:r>
          </a:p>
          <a:p>
            <a:r>
              <a:rPr lang="en-US" sz="1200" b="0" i="0" kern="1200" dirty="0" smtClean="0">
                <a:solidFill>
                  <a:schemeClr val="tx1"/>
                </a:solidFill>
                <a:effectLst/>
                <a:latin typeface="+mn-lt"/>
                <a:ea typeface="+mn-ea"/>
                <a:cs typeface="+mn-cs"/>
              </a:rPr>
              <a:t>Modular Neural Networks have a collection of different networks working independently and contributing towards the output. Each neural network has a set of inputs which are unique compared to other networks constructing and performing sub-tasks. These networks do not interact or signal each other in accomplishing the tasks. The advantage of a modular neural network is that it breakdowns a large computational process into smaller components decreasing the complexity. This breakdown will help in decreasing the number of connections and negates the interaction of these network with each other, which in turn will increase the computation speed. However, the processing time will depend on the number of neurons and their involvement in computing the results.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https://</a:t>
            </a:r>
            <a:r>
              <a:rPr lang="en-US" dirty="0" err="1" smtClean="0"/>
              <a:t>analyticsindiamag.com</a:t>
            </a:r>
            <a:r>
              <a:rPr lang="en-US" dirty="0" smtClean="0"/>
              <a:t>/6-types-of-artificial-neural-networks-currently-being-used-in-todays-technology/</a:t>
            </a:r>
          </a:p>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3</a:t>
            </a:fld>
            <a:endParaRPr lang="en-US"/>
          </a:p>
        </p:txBody>
      </p:sp>
    </p:spTree>
    <p:extLst>
      <p:ext uri="{BB962C8B-B14F-4D97-AF65-F5344CB8AC3E}">
        <p14:creationId xmlns:p14="http://schemas.microsoft.com/office/powerpoint/2010/main" val="188545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12</a:t>
            </a:fld>
            <a:endParaRPr lang="en-US"/>
          </a:p>
        </p:txBody>
      </p:sp>
    </p:spTree>
    <p:extLst>
      <p:ext uri="{BB962C8B-B14F-4D97-AF65-F5344CB8AC3E}">
        <p14:creationId xmlns:p14="http://schemas.microsoft.com/office/powerpoint/2010/main" val="1035221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13</a:t>
            </a:fld>
            <a:endParaRPr lang="en-US"/>
          </a:p>
        </p:txBody>
      </p:sp>
    </p:spTree>
    <p:extLst>
      <p:ext uri="{BB962C8B-B14F-4D97-AF65-F5344CB8AC3E}">
        <p14:creationId xmlns:p14="http://schemas.microsoft.com/office/powerpoint/2010/main" val="118969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sigmoid</a:t>
            </a:r>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14</a:t>
            </a:fld>
            <a:endParaRPr lang="en-US"/>
          </a:p>
        </p:txBody>
      </p:sp>
    </p:spTree>
    <p:extLst>
      <p:ext uri="{BB962C8B-B14F-4D97-AF65-F5344CB8AC3E}">
        <p14:creationId xmlns:p14="http://schemas.microsoft.com/office/powerpoint/2010/main" val="140289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Talk about sigmoid</a:t>
            </a:r>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15</a:t>
            </a:fld>
            <a:endParaRPr lang="en-US"/>
          </a:p>
        </p:txBody>
      </p:sp>
    </p:spTree>
    <p:extLst>
      <p:ext uri="{BB962C8B-B14F-4D97-AF65-F5344CB8AC3E}">
        <p14:creationId xmlns:p14="http://schemas.microsoft.com/office/powerpoint/2010/main" val="122504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Talk about sigmoid</a:t>
            </a:r>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16</a:t>
            </a:fld>
            <a:endParaRPr lang="en-US"/>
          </a:p>
        </p:txBody>
      </p:sp>
    </p:spTree>
    <p:extLst>
      <p:ext uri="{BB962C8B-B14F-4D97-AF65-F5344CB8AC3E}">
        <p14:creationId xmlns:p14="http://schemas.microsoft.com/office/powerpoint/2010/main" val="332216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Talk about sigmoid</a:t>
            </a:r>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17</a:t>
            </a:fld>
            <a:endParaRPr lang="en-US"/>
          </a:p>
        </p:txBody>
      </p:sp>
    </p:spTree>
    <p:extLst>
      <p:ext uri="{BB962C8B-B14F-4D97-AF65-F5344CB8AC3E}">
        <p14:creationId xmlns:p14="http://schemas.microsoft.com/office/powerpoint/2010/main" val="547278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Deep learning as a subset of ML</a:t>
            </a:r>
          </a:p>
          <a:p>
            <a:r>
              <a:rPr lang="en-US" dirty="0" smtClean="0"/>
              <a:t>Computational power difference</a:t>
            </a:r>
            <a:r>
              <a:rPr lang="en-US" baseline="0" dirty="0" smtClean="0"/>
              <a:t> </a:t>
            </a:r>
          </a:p>
          <a:p>
            <a:r>
              <a:rPr lang="en-US" baseline="0" dirty="0" smtClean="0"/>
              <a:t>Data size difference </a:t>
            </a:r>
          </a:p>
          <a:p>
            <a:r>
              <a:rPr lang="en-US" baseline="0" dirty="0" smtClean="0"/>
              <a:t>Approach difference </a:t>
            </a:r>
          </a:p>
          <a:p>
            <a:r>
              <a:rPr lang="en-US" baseline="0" dirty="0" smtClean="0"/>
              <a:t>Use of ANN</a:t>
            </a:r>
          </a:p>
          <a:p>
            <a:r>
              <a:rPr lang="en-US" baseline="0" dirty="0" smtClean="0"/>
              <a:t>Alpha GO</a:t>
            </a:r>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18</a:t>
            </a:fld>
            <a:endParaRPr lang="en-US"/>
          </a:p>
        </p:txBody>
      </p:sp>
    </p:spTree>
    <p:extLst>
      <p:ext uri="{BB962C8B-B14F-4D97-AF65-F5344CB8AC3E}">
        <p14:creationId xmlns:p14="http://schemas.microsoft.com/office/powerpoint/2010/main" val="17303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tensors</a:t>
            </a:r>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19</a:t>
            </a:fld>
            <a:endParaRPr lang="en-US"/>
          </a:p>
        </p:txBody>
      </p:sp>
    </p:spTree>
    <p:extLst>
      <p:ext uri="{BB962C8B-B14F-4D97-AF65-F5344CB8AC3E}">
        <p14:creationId xmlns:p14="http://schemas.microsoft.com/office/powerpoint/2010/main" val="1828810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/-P28LKWTzrI</a:t>
            </a:r>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25</a:t>
            </a:fld>
            <a:endParaRPr lang="en-US"/>
          </a:p>
        </p:txBody>
      </p:sp>
    </p:spTree>
    <p:extLst>
      <p:ext uri="{BB962C8B-B14F-4D97-AF65-F5344CB8AC3E}">
        <p14:creationId xmlns:p14="http://schemas.microsoft.com/office/powerpoint/2010/main" val="846448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brain registers same response for so many variations</a:t>
            </a:r>
            <a:r>
              <a:rPr lang="en-US" baseline="0" dirty="0" smtClean="0"/>
              <a:t> of same thing</a:t>
            </a:r>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4</a:t>
            </a:fld>
            <a:endParaRPr lang="en-US"/>
          </a:p>
        </p:txBody>
      </p:sp>
    </p:spTree>
    <p:extLst>
      <p:ext uri="{BB962C8B-B14F-4D97-AF65-F5344CB8AC3E}">
        <p14:creationId xmlns:p14="http://schemas.microsoft.com/office/powerpoint/2010/main" val="69270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5</a:t>
            </a:fld>
            <a:endParaRPr lang="en-US"/>
          </a:p>
        </p:txBody>
      </p:sp>
    </p:spTree>
    <p:extLst>
      <p:ext uri="{BB962C8B-B14F-4D97-AF65-F5344CB8AC3E}">
        <p14:creationId xmlns:p14="http://schemas.microsoft.com/office/powerpoint/2010/main" val="593368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6</a:t>
            </a:fld>
            <a:endParaRPr lang="en-US"/>
          </a:p>
        </p:txBody>
      </p:sp>
    </p:spTree>
    <p:extLst>
      <p:ext uri="{BB962C8B-B14F-4D97-AF65-F5344CB8AC3E}">
        <p14:creationId xmlns:p14="http://schemas.microsoft.com/office/powerpoint/2010/main" val="145093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7</a:t>
            </a:fld>
            <a:endParaRPr lang="en-US"/>
          </a:p>
        </p:txBody>
      </p:sp>
    </p:spTree>
    <p:extLst>
      <p:ext uri="{BB962C8B-B14F-4D97-AF65-F5344CB8AC3E}">
        <p14:creationId xmlns:p14="http://schemas.microsoft.com/office/powerpoint/2010/main" val="185299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8</a:t>
            </a:fld>
            <a:endParaRPr lang="en-US"/>
          </a:p>
        </p:txBody>
      </p:sp>
    </p:spTree>
    <p:extLst>
      <p:ext uri="{BB962C8B-B14F-4D97-AF65-F5344CB8AC3E}">
        <p14:creationId xmlns:p14="http://schemas.microsoft.com/office/powerpoint/2010/main" val="161913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9</a:t>
            </a:fld>
            <a:endParaRPr lang="en-US"/>
          </a:p>
        </p:txBody>
      </p:sp>
    </p:spTree>
    <p:extLst>
      <p:ext uri="{BB962C8B-B14F-4D97-AF65-F5344CB8AC3E}">
        <p14:creationId xmlns:p14="http://schemas.microsoft.com/office/powerpoint/2010/main" val="392896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10</a:t>
            </a:fld>
            <a:endParaRPr lang="en-US"/>
          </a:p>
        </p:txBody>
      </p:sp>
    </p:spTree>
    <p:extLst>
      <p:ext uri="{BB962C8B-B14F-4D97-AF65-F5344CB8AC3E}">
        <p14:creationId xmlns:p14="http://schemas.microsoft.com/office/powerpoint/2010/main" val="1506935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6C942F-A147-8941-A621-593CCE2E4186}" type="slidenum">
              <a:rPr lang="en-US" smtClean="0"/>
              <a:t>11</a:t>
            </a:fld>
            <a:endParaRPr lang="en-US"/>
          </a:p>
        </p:txBody>
      </p:sp>
    </p:spTree>
    <p:extLst>
      <p:ext uri="{BB962C8B-B14F-4D97-AF65-F5344CB8AC3E}">
        <p14:creationId xmlns:p14="http://schemas.microsoft.com/office/powerpoint/2010/main" val="1703737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2/19/18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7B22"/>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3962399" y="1771762"/>
            <a:ext cx="7197726" cy="2421464"/>
          </a:xfrm>
        </p:spPr>
        <p:txBody>
          <a:bodyPr>
            <a:normAutofit/>
          </a:bodyPr>
          <a:lstStyle/>
          <a:p>
            <a:r>
              <a:rPr lang="en-US" sz="2800" dirty="0" smtClean="0"/>
              <a:t>Neural networks and DEEP LEARNING WITH Tensorflow</a:t>
            </a:r>
            <a:r>
              <a:rPr lang="en-US" dirty="0" smtClean="0"/>
              <a:t/>
            </a:r>
            <a:br>
              <a:rPr lang="en-US" dirty="0" smtClean="0"/>
            </a:br>
            <a:r>
              <a:rPr lang="en-US" sz="1800" dirty="0" smtClean="0"/>
              <a:t>Episode  #2</a:t>
            </a:r>
            <a:endParaRPr lang="en-US" sz="1800" dirty="0"/>
          </a:p>
        </p:txBody>
      </p:sp>
      <p:sp>
        <p:nvSpPr>
          <p:cNvPr id="11" name="Subtitle 2"/>
          <p:cNvSpPr>
            <a:spLocks noGrp="1"/>
          </p:cNvSpPr>
          <p:nvPr>
            <p:ph type="subTitle" idx="1"/>
          </p:nvPr>
        </p:nvSpPr>
        <p:spPr>
          <a:xfrm>
            <a:off x="3962399" y="4385732"/>
            <a:ext cx="7197726" cy="1405467"/>
          </a:xfrm>
        </p:spPr>
        <p:txBody>
          <a:bodyPr/>
          <a:lstStyle/>
          <a:p>
            <a:r>
              <a:rPr lang="en-US" dirty="0" smtClean="0"/>
              <a:t>THE conjuring code</a:t>
            </a:r>
          </a:p>
          <a:p>
            <a:r>
              <a:rPr lang="en-US" dirty="0" smtClean="0"/>
              <a:t>Vishal </a:t>
            </a:r>
            <a:endParaRPr lang="en-US" dirty="0"/>
          </a:p>
        </p:txBody>
      </p:sp>
      <p:pic>
        <p:nvPicPr>
          <p:cNvPr id="13" name="Picture 12"/>
          <p:cNvPicPr>
            <a:picLocks noChangeAspect="1"/>
          </p:cNvPicPr>
          <p:nvPr/>
        </p:nvPicPr>
        <p:blipFill>
          <a:blip r:embed="rId2"/>
          <a:stretch>
            <a:fillRect/>
          </a:stretch>
        </p:blipFill>
        <p:spPr>
          <a:xfrm>
            <a:off x="320841" y="0"/>
            <a:ext cx="6412342" cy="6858000"/>
          </a:xfrm>
          <a:prstGeom prst="rect">
            <a:avLst/>
          </a:prstGeom>
        </p:spPr>
      </p:pic>
    </p:spTree>
    <p:extLst>
      <p:ext uri="{BB962C8B-B14F-4D97-AF65-F5344CB8AC3E}">
        <p14:creationId xmlns:p14="http://schemas.microsoft.com/office/powerpoint/2010/main" val="2119173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0"/>
            <a:ext cx="8390106" cy="6858000"/>
          </a:xfrm>
          <a:prstGeom prst="rect">
            <a:avLst/>
          </a:prstGeom>
        </p:spPr>
      </p:pic>
    </p:spTree>
    <p:extLst>
      <p:ext uri="{BB962C8B-B14F-4D97-AF65-F5344CB8AC3E}">
        <p14:creationId xmlns:p14="http://schemas.microsoft.com/office/powerpoint/2010/main" val="59759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12192000" cy="6544874"/>
          </a:xfrm>
          <a:prstGeom prst="rect">
            <a:avLst/>
          </a:prstGeom>
        </p:spPr>
      </p:pic>
    </p:spTree>
    <p:extLst>
      <p:ext uri="{BB962C8B-B14F-4D97-AF65-F5344CB8AC3E}">
        <p14:creationId xmlns:p14="http://schemas.microsoft.com/office/powerpoint/2010/main" val="1088473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100"/>
            <a:ext cx="12192000" cy="6526932"/>
          </a:xfrm>
          <a:prstGeom prst="rect">
            <a:avLst/>
          </a:prstGeom>
        </p:spPr>
      </p:pic>
    </p:spTree>
    <p:extLst>
      <p:ext uri="{BB962C8B-B14F-4D97-AF65-F5344CB8AC3E}">
        <p14:creationId xmlns:p14="http://schemas.microsoft.com/office/powerpoint/2010/main" val="18585223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12192000" cy="6529365"/>
          </a:xfrm>
          <a:prstGeom prst="rect">
            <a:avLst/>
          </a:prstGeom>
        </p:spPr>
      </p:pic>
    </p:spTree>
    <p:extLst>
      <p:ext uri="{BB962C8B-B14F-4D97-AF65-F5344CB8AC3E}">
        <p14:creationId xmlns:p14="http://schemas.microsoft.com/office/powerpoint/2010/main" val="14426298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46200"/>
          </a:xfrm>
          <a:prstGeom prst="rect">
            <a:avLst/>
          </a:prstGeom>
        </p:spPr>
      </p:pic>
    </p:spTree>
    <p:extLst>
      <p:ext uri="{BB962C8B-B14F-4D97-AF65-F5344CB8AC3E}">
        <p14:creationId xmlns:p14="http://schemas.microsoft.com/office/powerpoint/2010/main" val="1382062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
            <a:ext cx="12192000" cy="6574493"/>
          </a:xfrm>
          <a:prstGeom prst="rect">
            <a:avLst/>
          </a:prstGeom>
        </p:spPr>
      </p:pic>
    </p:spTree>
    <p:extLst>
      <p:ext uri="{BB962C8B-B14F-4D97-AF65-F5344CB8AC3E}">
        <p14:creationId xmlns:p14="http://schemas.microsoft.com/office/powerpoint/2010/main" val="356560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00"/>
            <a:ext cx="12192000" cy="6676804"/>
          </a:xfrm>
          <a:prstGeom prst="rect">
            <a:avLst/>
          </a:prstGeom>
        </p:spPr>
      </p:pic>
    </p:spTree>
    <p:extLst>
      <p:ext uri="{BB962C8B-B14F-4D97-AF65-F5344CB8AC3E}">
        <p14:creationId xmlns:p14="http://schemas.microsoft.com/office/powerpoint/2010/main" val="1713969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00"/>
            <a:ext cx="12192000" cy="6754761"/>
          </a:xfrm>
          <a:prstGeom prst="rect">
            <a:avLst/>
          </a:prstGeom>
        </p:spPr>
      </p:pic>
    </p:spTree>
    <p:extLst>
      <p:ext uri="{BB962C8B-B14F-4D97-AF65-F5344CB8AC3E}">
        <p14:creationId xmlns:p14="http://schemas.microsoft.com/office/powerpoint/2010/main" val="37470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4123" y="0"/>
            <a:ext cx="11063753" cy="6858000"/>
          </a:xfrm>
          <a:prstGeom prst="rect">
            <a:avLst/>
          </a:prstGeom>
        </p:spPr>
      </p:pic>
    </p:spTree>
    <p:extLst>
      <p:ext uri="{BB962C8B-B14F-4D97-AF65-F5344CB8AC3E}">
        <p14:creationId xmlns:p14="http://schemas.microsoft.com/office/powerpoint/2010/main" val="464721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tensors</a:t>
            </a:r>
            <a:endParaRPr lang="en-US" dirty="0"/>
          </a:p>
        </p:txBody>
      </p:sp>
      <p:pic>
        <p:nvPicPr>
          <p:cNvPr id="4" name="Picture 3"/>
          <p:cNvPicPr>
            <a:picLocks noChangeAspect="1"/>
          </p:cNvPicPr>
          <p:nvPr/>
        </p:nvPicPr>
        <p:blipFill>
          <a:blip r:embed="rId3"/>
          <a:stretch>
            <a:fillRect/>
          </a:stretch>
        </p:blipFill>
        <p:spPr>
          <a:xfrm>
            <a:off x="894348" y="2180167"/>
            <a:ext cx="2324100" cy="3492500"/>
          </a:xfrm>
          <a:prstGeom prst="rect">
            <a:avLst/>
          </a:prstGeom>
        </p:spPr>
      </p:pic>
      <p:pic>
        <p:nvPicPr>
          <p:cNvPr id="5" name="Picture 4"/>
          <p:cNvPicPr>
            <a:picLocks noChangeAspect="1"/>
          </p:cNvPicPr>
          <p:nvPr/>
        </p:nvPicPr>
        <p:blipFill>
          <a:blip r:embed="rId4"/>
          <a:stretch>
            <a:fillRect/>
          </a:stretch>
        </p:blipFill>
        <p:spPr>
          <a:xfrm>
            <a:off x="4731754" y="2154767"/>
            <a:ext cx="2311400" cy="3517900"/>
          </a:xfrm>
          <a:prstGeom prst="rect">
            <a:avLst/>
          </a:prstGeom>
        </p:spPr>
      </p:pic>
      <p:pic>
        <p:nvPicPr>
          <p:cNvPr id="6" name="Picture 5"/>
          <p:cNvPicPr>
            <a:picLocks noChangeAspect="1"/>
          </p:cNvPicPr>
          <p:nvPr/>
        </p:nvPicPr>
        <p:blipFill>
          <a:blip r:embed="rId5"/>
          <a:stretch>
            <a:fillRect/>
          </a:stretch>
        </p:blipFill>
        <p:spPr>
          <a:xfrm>
            <a:off x="8556626" y="2065867"/>
            <a:ext cx="2260600" cy="3606800"/>
          </a:xfrm>
          <a:prstGeom prst="rect">
            <a:avLst/>
          </a:prstGeom>
        </p:spPr>
      </p:pic>
    </p:spTree>
    <p:extLst>
      <p:ext uri="{BB962C8B-B14F-4D97-AF65-F5344CB8AC3E}">
        <p14:creationId xmlns:p14="http://schemas.microsoft.com/office/powerpoint/2010/main" val="40355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7B2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1896" y="0"/>
            <a:ext cx="10764253" cy="6856796"/>
          </a:xfrm>
          <a:prstGeom prst="rect">
            <a:avLst/>
          </a:prstGeom>
        </p:spPr>
      </p:pic>
    </p:spTree>
    <p:extLst>
      <p:ext uri="{BB962C8B-B14F-4D97-AF65-F5344CB8AC3E}">
        <p14:creationId xmlns:p14="http://schemas.microsoft.com/office/powerpoint/2010/main" val="871056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642" y="172762"/>
            <a:ext cx="8367787" cy="6380438"/>
          </a:xfrm>
          <a:prstGeom prst="rect">
            <a:avLst/>
          </a:prstGeom>
        </p:spPr>
      </p:pic>
    </p:spTree>
    <p:extLst>
      <p:ext uri="{BB962C8B-B14F-4D97-AF65-F5344CB8AC3E}">
        <p14:creationId xmlns:p14="http://schemas.microsoft.com/office/powerpoint/2010/main" val="1707391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2449" y="593557"/>
            <a:ext cx="5062376" cy="5414211"/>
          </a:xfrm>
          <a:prstGeom prst="rect">
            <a:avLst/>
          </a:prstGeom>
        </p:spPr>
      </p:pic>
      <p:sp>
        <p:nvSpPr>
          <p:cNvPr id="5" name="TextBox 4"/>
          <p:cNvSpPr txBox="1"/>
          <p:nvPr/>
        </p:nvSpPr>
        <p:spPr>
          <a:xfrm>
            <a:off x="6545179" y="1363578"/>
            <a:ext cx="3994484" cy="830997"/>
          </a:xfrm>
          <a:prstGeom prst="rect">
            <a:avLst/>
          </a:prstGeom>
          <a:noFill/>
        </p:spPr>
        <p:txBody>
          <a:bodyPr wrap="square" rtlCol="0">
            <a:spAutoFit/>
          </a:bodyPr>
          <a:lstStyle/>
          <a:p>
            <a:r>
              <a:rPr lang="en-US" sz="4800" dirty="0" smtClean="0"/>
              <a:t>Lets code !</a:t>
            </a:r>
            <a:endParaRPr lang="en-US" sz="4800" dirty="0"/>
          </a:p>
        </p:txBody>
      </p:sp>
    </p:spTree>
    <p:extLst>
      <p:ext uri="{BB962C8B-B14F-4D97-AF65-F5344CB8AC3E}">
        <p14:creationId xmlns:p14="http://schemas.microsoft.com/office/powerpoint/2010/main" val="13262884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272587" y="898357"/>
            <a:ext cx="24165" cy="4421555"/>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flipV="1">
            <a:off x="3320916" y="5319912"/>
            <a:ext cx="5726830" cy="22108"/>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11" name="Freeform 10"/>
          <p:cNvSpPr/>
          <p:nvPr/>
        </p:nvSpPr>
        <p:spPr>
          <a:xfrm>
            <a:off x="3930315" y="2085996"/>
            <a:ext cx="3609474" cy="2800779"/>
          </a:xfrm>
          <a:custGeom>
            <a:avLst/>
            <a:gdLst>
              <a:gd name="connsiteX0" fmla="*/ 0 w 2823410"/>
              <a:gd name="connsiteY0" fmla="*/ 112295 h 2165934"/>
              <a:gd name="connsiteX1" fmla="*/ 1267326 w 2823410"/>
              <a:gd name="connsiteY1" fmla="*/ 2165685 h 2165934"/>
              <a:gd name="connsiteX2" fmla="*/ 2823410 w 2823410"/>
              <a:gd name="connsiteY2" fmla="*/ 0 h 2165934"/>
            </a:gdLst>
            <a:ahLst/>
            <a:cxnLst>
              <a:cxn ang="0">
                <a:pos x="connsiteX0" y="connsiteY0"/>
              </a:cxn>
              <a:cxn ang="0">
                <a:pos x="connsiteX1" y="connsiteY1"/>
              </a:cxn>
              <a:cxn ang="0">
                <a:pos x="connsiteX2" y="connsiteY2"/>
              </a:cxn>
            </a:cxnLst>
            <a:rect l="l" t="t" r="r" b="b"/>
            <a:pathLst>
              <a:path w="2823410" h="2165934">
                <a:moveTo>
                  <a:pt x="0" y="112295"/>
                </a:moveTo>
                <a:cubicBezTo>
                  <a:pt x="398379" y="1148348"/>
                  <a:pt x="796758" y="2184401"/>
                  <a:pt x="1267326" y="2165685"/>
                </a:cubicBezTo>
                <a:cubicBezTo>
                  <a:pt x="1737894" y="2146969"/>
                  <a:pt x="2540000" y="379663"/>
                  <a:pt x="2823410" y="0"/>
                </a:cubicBezTo>
              </a:path>
            </a:pathLst>
          </a:cu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19524" y="2924468"/>
            <a:ext cx="636281" cy="369332"/>
          </a:xfrm>
          <a:prstGeom prst="rect">
            <a:avLst/>
          </a:prstGeom>
          <a:noFill/>
        </p:spPr>
        <p:txBody>
          <a:bodyPr wrap="square" rtlCol="0">
            <a:spAutoFit/>
          </a:bodyPr>
          <a:lstStyle/>
          <a:p>
            <a:r>
              <a:rPr lang="en-US" smtClean="0"/>
              <a:t>J(w)</a:t>
            </a:r>
            <a:endParaRPr lang="en-US"/>
          </a:p>
        </p:txBody>
      </p:sp>
      <p:sp>
        <p:nvSpPr>
          <p:cNvPr id="15" name="TextBox 14"/>
          <p:cNvSpPr txBox="1"/>
          <p:nvPr/>
        </p:nvSpPr>
        <p:spPr>
          <a:xfrm>
            <a:off x="4395537" y="5775157"/>
            <a:ext cx="3769894" cy="646331"/>
          </a:xfrm>
          <a:prstGeom prst="rect">
            <a:avLst/>
          </a:prstGeom>
          <a:noFill/>
        </p:spPr>
        <p:txBody>
          <a:bodyPr wrap="square" rtlCol="0">
            <a:spAutoFit/>
          </a:bodyPr>
          <a:lstStyle/>
          <a:p>
            <a:pPr algn="just"/>
            <a:r>
              <a:rPr lang="en-US" dirty="0" smtClean="0"/>
              <a:t>Global Cost/Loss Minimum</a:t>
            </a:r>
          </a:p>
          <a:p>
            <a:pPr algn="just"/>
            <a:r>
              <a:rPr lang="en-US" dirty="0"/>
              <a:t> </a:t>
            </a:r>
            <a:r>
              <a:rPr lang="en-US" dirty="0" smtClean="0"/>
              <a:t>			J</a:t>
            </a:r>
            <a:r>
              <a:rPr lang="en-US" baseline="-25000" dirty="0" smtClean="0"/>
              <a:t>min</a:t>
            </a:r>
            <a:r>
              <a:rPr lang="en-US" dirty="0" smtClean="0"/>
              <a:t>(w)</a:t>
            </a:r>
            <a:endParaRPr lang="en-US" dirty="0"/>
          </a:p>
        </p:txBody>
      </p:sp>
    </p:spTree>
    <p:extLst>
      <p:ext uri="{BB962C8B-B14F-4D97-AF65-F5344CB8AC3E}">
        <p14:creationId xmlns:p14="http://schemas.microsoft.com/office/powerpoint/2010/main" val="15829071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13" y="2823947"/>
            <a:ext cx="3811270" cy="6368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741" y="2823947"/>
            <a:ext cx="1486823" cy="6372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8319" y="2895693"/>
            <a:ext cx="2152383" cy="565151"/>
          </a:xfrm>
          <a:prstGeom prst="rect">
            <a:avLst/>
          </a:prstGeom>
        </p:spPr>
      </p:pic>
      <p:sp>
        <p:nvSpPr>
          <p:cNvPr id="10" name="Rounded Rectangle 9"/>
          <p:cNvSpPr/>
          <p:nvPr/>
        </p:nvSpPr>
        <p:spPr>
          <a:xfrm>
            <a:off x="325521" y="249728"/>
            <a:ext cx="2651760" cy="2233749"/>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weight after each Epoch. The cost function is the sum of squared errors and is written as</a:t>
            </a:r>
            <a:endParaRPr lang="en-US" dirty="0"/>
          </a:p>
        </p:txBody>
      </p:sp>
      <p:sp>
        <p:nvSpPr>
          <p:cNvPr id="11" name="Rounded Rectangle 10"/>
          <p:cNvSpPr/>
          <p:nvPr/>
        </p:nvSpPr>
        <p:spPr>
          <a:xfrm>
            <a:off x="4858273" y="249727"/>
            <a:ext cx="2651760" cy="223374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direction of weight update is opposite of the cost gradient</a:t>
            </a:r>
            <a:endParaRPr lang="en-US" dirty="0"/>
          </a:p>
        </p:txBody>
      </p:sp>
      <p:sp>
        <p:nvSpPr>
          <p:cNvPr id="12" name="Rounded Rectangle 11"/>
          <p:cNvSpPr/>
          <p:nvPr/>
        </p:nvSpPr>
        <p:spPr>
          <a:xfrm>
            <a:off x="9128631" y="249727"/>
            <a:ext cx="2651760" cy="2233749"/>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After each epoch weight is updated by the delta</a:t>
            </a:r>
            <a:endParaRPr lang="en-US"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132" y="4888707"/>
            <a:ext cx="10020300" cy="977900"/>
          </a:xfrm>
          <a:prstGeom prst="rect">
            <a:avLst/>
          </a:prstGeom>
        </p:spPr>
      </p:pic>
    </p:spTree>
    <p:extLst>
      <p:ext uri="{BB962C8B-B14F-4D97-AF65-F5344CB8AC3E}">
        <p14:creationId xmlns:p14="http://schemas.microsoft.com/office/powerpoint/2010/main" val="357316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2449" y="593557"/>
            <a:ext cx="5062376" cy="5414211"/>
          </a:xfrm>
          <a:prstGeom prst="rect">
            <a:avLst/>
          </a:prstGeom>
        </p:spPr>
      </p:pic>
      <p:sp>
        <p:nvSpPr>
          <p:cNvPr id="5" name="TextBox 4"/>
          <p:cNvSpPr txBox="1"/>
          <p:nvPr/>
        </p:nvSpPr>
        <p:spPr>
          <a:xfrm>
            <a:off x="6545178" y="1363578"/>
            <a:ext cx="5037222" cy="1569660"/>
          </a:xfrm>
          <a:prstGeom prst="rect">
            <a:avLst/>
          </a:prstGeom>
          <a:noFill/>
        </p:spPr>
        <p:txBody>
          <a:bodyPr wrap="square" rtlCol="0">
            <a:spAutoFit/>
          </a:bodyPr>
          <a:lstStyle/>
          <a:p>
            <a:r>
              <a:rPr lang="en-US" sz="4800" dirty="0" smtClean="0"/>
              <a:t>Tensorflow for Poets</a:t>
            </a:r>
            <a:r>
              <a:rPr lang="mr-IN" sz="4800" dirty="0" smtClean="0"/>
              <a:t>…</a:t>
            </a:r>
            <a:r>
              <a:rPr lang="en-US" sz="4800" dirty="0" smtClean="0"/>
              <a:t>more code !</a:t>
            </a:r>
            <a:endParaRPr lang="en-US" sz="4800" dirty="0"/>
          </a:p>
        </p:txBody>
      </p:sp>
    </p:spTree>
    <p:extLst>
      <p:ext uri="{BB962C8B-B14F-4D97-AF65-F5344CB8AC3E}">
        <p14:creationId xmlns:p14="http://schemas.microsoft.com/office/powerpoint/2010/main" val="1694884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14821" y="736935"/>
            <a:ext cx="5283200" cy="3619500"/>
          </a:xfrm>
          <a:prstGeom prst="rect">
            <a:avLst/>
          </a:prstGeom>
        </p:spPr>
      </p:pic>
      <p:sp>
        <p:nvSpPr>
          <p:cNvPr id="3" name="TextBox 2"/>
          <p:cNvSpPr txBox="1"/>
          <p:nvPr/>
        </p:nvSpPr>
        <p:spPr>
          <a:xfrm>
            <a:off x="3096127" y="4876800"/>
            <a:ext cx="7058526" cy="830997"/>
          </a:xfrm>
          <a:prstGeom prst="rect">
            <a:avLst/>
          </a:prstGeom>
          <a:noFill/>
        </p:spPr>
        <p:txBody>
          <a:bodyPr wrap="square" rtlCol="0">
            <a:spAutoFit/>
          </a:bodyPr>
          <a:lstStyle/>
          <a:p>
            <a:r>
              <a:rPr lang="en-US" sz="4800" dirty="0" smtClean="0">
                <a:solidFill>
                  <a:schemeClr val="bg1"/>
                </a:solidFill>
              </a:rPr>
              <a:t>Lets look at it in action !</a:t>
            </a:r>
            <a:endParaRPr lang="en-US" sz="4800" dirty="0">
              <a:solidFill>
                <a:schemeClr val="bg1"/>
              </a:solidFill>
            </a:endParaRPr>
          </a:p>
        </p:txBody>
      </p:sp>
    </p:spTree>
    <p:extLst>
      <p:ext uri="{BB962C8B-B14F-4D97-AF65-F5344CB8AC3E}">
        <p14:creationId xmlns:p14="http://schemas.microsoft.com/office/powerpoint/2010/main" val="1869190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5" name="TextBox 4"/>
          <p:cNvSpPr txBox="1"/>
          <p:nvPr/>
        </p:nvSpPr>
        <p:spPr>
          <a:xfrm>
            <a:off x="1540041" y="2133599"/>
            <a:ext cx="5037222" cy="830997"/>
          </a:xfrm>
          <a:prstGeom prst="rect">
            <a:avLst/>
          </a:prstGeom>
          <a:noFill/>
        </p:spPr>
        <p:txBody>
          <a:bodyPr wrap="square" rtlCol="0">
            <a:spAutoFit/>
          </a:bodyPr>
          <a:lstStyle/>
          <a:p>
            <a:r>
              <a:rPr lang="en-US" sz="4800" dirty="0" smtClean="0"/>
              <a:t>TPU</a:t>
            </a:r>
            <a:endParaRPr lang="en-US" sz="4800" dirty="0"/>
          </a:p>
        </p:txBody>
      </p:sp>
      <p:pic>
        <p:nvPicPr>
          <p:cNvPr id="2" name="Picture 1"/>
          <p:cNvPicPr>
            <a:picLocks noChangeAspect="1"/>
          </p:cNvPicPr>
          <p:nvPr/>
        </p:nvPicPr>
        <p:blipFill>
          <a:blip r:embed="rId2"/>
          <a:stretch>
            <a:fillRect/>
          </a:stretch>
        </p:blipFill>
        <p:spPr>
          <a:xfrm>
            <a:off x="3279274" y="1444458"/>
            <a:ext cx="7366000" cy="4546600"/>
          </a:xfrm>
          <a:prstGeom prst="rect">
            <a:avLst/>
          </a:prstGeom>
        </p:spPr>
      </p:pic>
    </p:spTree>
    <p:extLst>
      <p:ext uri="{BB962C8B-B14F-4D97-AF65-F5344CB8AC3E}">
        <p14:creationId xmlns:p14="http://schemas.microsoft.com/office/powerpoint/2010/main" val="70581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5" name="TextBox 4"/>
          <p:cNvSpPr txBox="1"/>
          <p:nvPr/>
        </p:nvSpPr>
        <p:spPr>
          <a:xfrm>
            <a:off x="1251283" y="1620252"/>
            <a:ext cx="5037222" cy="2308324"/>
          </a:xfrm>
          <a:prstGeom prst="rect">
            <a:avLst/>
          </a:prstGeom>
          <a:noFill/>
        </p:spPr>
        <p:txBody>
          <a:bodyPr wrap="square" rtlCol="0">
            <a:spAutoFit/>
          </a:bodyPr>
          <a:lstStyle/>
          <a:p>
            <a:r>
              <a:rPr lang="en-US" sz="4800" b="1" dirty="0"/>
              <a:t>Generative adversarial networks</a:t>
            </a:r>
            <a:r>
              <a:rPr lang="en-US" sz="4800" dirty="0"/>
              <a:t> (GANs)</a:t>
            </a:r>
            <a:endParaRPr lang="en-US" sz="4800" dirty="0"/>
          </a:p>
        </p:txBody>
      </p:sp>
    </p:spTree>
    <p:extLst>
      <p:ext uri="{BB962C8B-B14F-4D97-AF65-F5344CB8AC3E}">
        <p14:creationId xmlns:p14="http://schemas.microsoft.com/office/powerpoint/2010/main" val="173689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Built in original language C/C++</a:t>
            </a:r>
          </a:p>
          <a:p>
            <a:r>
              <a:rPr lang="en-US" dirty="0" smtClean="0"/>
              <a:t>CPU vs GPU vs TPU</a:t>
            </a:r>
          </a:p>
          <a:p>
            <a:r>
              <a:rPr lang="en-US" dirty="0" smtClean="0"/>
              <a:t>Vector proportional to area and perpendicular to area</a:t>
            </a:r>
            <a:endParaRPr lang="en-US" dirty="0"/>
          </a:p>
        </p:txBody>
      </p:sp>
    </p:spTree>
    <p:extLst>
      <p:ext uri="{BB962C8B-B14F-4D97-AF65-F5344CB8AC3E}">
        <p14:creationId xmlns:p14="http://schemas.microsoft.com/office/powerpoint/2010/main" val="764645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Neural network</a:t>
            </a:r>
            <a:endParaRPr lang="en-US" dirty="0"/>
          </a:p>
        </p:txBody>
      </p:sp>
      <p:sp>
        <p:nvSpPr>
          <p:cNvPr id="3" name="Content Placeholder 2"/>
          <p:cNvSpPr>
            <a:spLocks noGrp="1"/>
          </p:cNvSpPr>
          <p:nvPr>
            <p:ph idx="1"/>
          </p:nvPr>
        </p:nvSpPr>
        <p:spPr/>
        <p:txBody>
          <a:bodyPr/>
          <a:lstStyle/>
          <a:p>
            <a:pPr marL="342900" indent="-342900">
              <a:buAutoNum type="arabicPeriod"/>
            </a:pPr>
            <a:r>
              <a:rPr lang="en-US" b="1" dirty="0" smtClean="0"/>
              <a:t>Feedforward </a:t>
            </a:r>
            <a:r>
              <a:rPr lang="en-US" b="1" dirty="0"/>
              <a:t>Neural Network – Artificial </a:t>
            </a:r>
            <a:r>
              <a:rPr lang="en-US" b="1" dirty="0" smtClean="0"/>
              <a:t>Neuron</a:t>
            </a:r>
          </a:p>
          <a:p>
            <a:pPr marL="342900" indent="-342900">
              <a:buFont typeface="Arial"/>
              <a:buAutoNum type="arabicPeriod"/>
            </a:pPr>
            <a:r>
              <a:rPr lang="en-US" b="1" dirty="0"/>
              <a:t>Radial basis function Neural Network</a:t>
            </a:r>
          </a:p>
          <a:p>
            <a:pPr marL="342900" indent="-342900">
              <a:buFont typeface="Arial"/>
              <a:buAutoNum type="arabicPeriod"/>
            </a:pPr>
            <a:r>
              <a:rPr lang="en-US" b="1" dirty="0"/>
              <a:t> Kohonen Self Organizing Neural Network</a:t>
            </a:r>
          </a:p>
          <a:p>
            <a:pPr marL="342900" indent="-342900">
              <a:buFont typeface="Arial"/>
              <a:buAutoNum type="arabicPeriod"/>
            </a:pPr>
            <a:r>
              <a:rPr lang="en-US" b="1" dirty="0"/>
              <a:t>Recurrent Neural Network(RNN) – Long Short Term Memory</a:t>
            </a:r>
          </a:p>
          <a:p>
            <a:pPr marL="342900" indent="-342900">
              <a:buFont typeface="Arial"/>
              <a:buAutoNum type="arabicPeriod"/>
            </a:pPr>
            <a:r>
              <a:rPr lang="en-US" b="1" dirty="0"/>
              <a:t>Convolutional Neural </a:t>
            </a:r>
            <a:r>
              <a:rPr lang="en-US" b="1" dirty="0" smtClean="0"/>
              <a:t>Network</a:t>
            </a:r>
            <a:endParaRPr lang="en-US" b="1" dirty="0"/>
          </a:p>
          <a:p>
            <a:pPr marL="342900" indent="-342900">
              <a:buFont typeface="Arial"/>
              <a:buAutoNum type="arabicPeriod"/>
            </a:pPr>
            <a:r>
              <a:rPr lang="en-US" b="1" dirty="0"/>
              <a:t>Modular Neural </a:t>
            </a:r>
            <a:r>
              <a:rPr lang="en-US" b="1" dirty="0" smtClean="0"/>
              <a:t>Network</a:t>
            </a:r>
            <a:endParaRPr lang="en-US" b="1" dirty="0"/>
          </a:p>
          <a:p>
            <a:pPr marL="0" indent="0">
              <a:buNone/>
            </a:pPr>
            <a:endParaRPr lang="en-US" dirty="0"/>
          </a:p>
        </p:txBody>
      </p:sp>
      <p:pic>
        <p:nvPicPr>
          <p:cNvPr id="4" name="Picture 3"/>
          <p:cNvPicPr>
            <a:picLocks noChangeAspect="1"/>
          </p:cNvPicPr>
          <p:nvPr/>
        </p:nvPicPr>
        <p:blipFill>
          <a:blip r:embed="rId3"/>
          <a:stretch>
            <a:fillRect/>
          </a:stretch>
        </p:blipFill>
        <p:spPr>
          <a:xfrm>
            <a:off x="7700211" y="753979"/>
            <a:ext cx="3374188" cy="2319754"/>
          </a:xfrm>
          <a:prstGeom prst="rect">
            <a:avLst/>
          </a:prstGeom>
        </p:spPr>
      </p:pic>
    </p:spTree>
    <p:extLst>
      <p:ext uri="{BB962C8B-B14F-4D97-AF65-F5344CB8AC3E}">
        <p14:creationId xmlns:p14="http://schemas.microsoft.com/office/powerpoint/2010/main" val="747464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53" y="317794"/>
            <a:ext cx="10988842" cy="6197707"/>
          </a:xfrm>
          <a:prstGeom prst="rect">
            <a:avLst/>
          </a:prstGeom>
        </p:spPr>
      </p:pic>
    </p:spTree>
    <p:extLst>
      <p:ext uri="{BB962C8B-B14F-4D97-AF65-F5344CB8AC3E}">
        <p14:creationId xmlns:p14="http://schemas.microsoft.com/office/powerpoint/2010/main" val="1822837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0"/>
            <a:ext cx="11494538" cy="6858000"/>
          </a:xfrm>
          <a:prstGeom prst="rect">
            <a:avLst/>
          </a:prstGeom>
        </p:spPr>
      </p:pic>
    </p:spTree>
    <p:extLst>
      <p:ext uri="{BB962C8B-B14F-4D97-AF65-F5344CB8AC3E}">
        <p14:creationId xmlns:p14="http://schemas.microsoft.com/office/powerpoint/2010/main" val="1396753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 y="0"/>
            <a:ext cx="11908074" cy="6858000"/>
          </a:xfrm>
          <a:prstGeom prst="rect">
            <a:avLst/>
          </a:prstGeom>
        </p:spPr>
      </p:pic>
    </p:spTree>
    <p:extLst>
      <p:ext uri="{BB962C8B-B14F-4D97-AF65-F5344CB8AC3E}">
        <p14:creationId xmlns:p14="http://schemas.microsoft.com/office/powerpoint/2010/main" val="1947604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0"/>
            <a:ext cx="11136752" cy="6858000"/>
          </a:xfrm>
          <a:prstGeom prst="rect">
            <a:avLst/>
          </a:prstGeom>
        </p:spPr>
      </p:pic>
    </p:spTree>
    <p:extLst>
      <p:ext uri="{BB962C8B-B14F-4D97-AF65-F5344CB8AC3E}">
        <p14:creationId xmlns:p14="http://schemas.microsoft.com/office/powerpoint/2010/main" val="1801328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0"/>
            <a:ext cx="11940988" cy="6858000"/>
          </a:xfrm>
          <a:prstGeom prst="rect">
            <a:avLst/>
          </a:prstGeom>
        </p:spPr>
      </p:pic>
    </p:spTree>
    <p:extLst>
      <p:ext uri="{BB962C8B-B14F-4D97-AF65-F5344CB8AC3E}">
        <p14:creationId xmlns:p14="http://schemas.microsoft.com/office/powerpoint/2010/main" val="155979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12900"/>
            <a:ext cx="12192000" cy="3611721"/>
          </a:xfrm>
          <a:prstGeom prst="rect">
            <a:avLst/>
          </a:prstGeom>
        </p:spPr>
      </p:pic>
    </p:spTree>
    <p:extLst>
      <p:ext uri="{BB962C8B-B14F-4D97-AF65-F5344CB8AC3E}">
        <p14:creationId xmlns:p14="http://schemas.microsoft.com/office/powerpoint/2010/main" val="10593907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244</TotalTime>
  <Words>255</Words>
  <Application>Microsoft Macintosh PowerPoint</Application>
  <PresentationFormat>Widescreen</PresentationFormat>
  <Paragraphs>78</Paragraphs>
  <Slides>28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Calibri Light</vt:lpstr>
      <vt:lpstr>Mangal</vt:lpstr>
      <vt:lpstr>Arial</vt:lpstr>
      <vt:lpstr>Celestial</vt:lpstr>
      <vt:lpstr>Neural networks and DEEP LEARNING WITH Tensorflow Episode  #2</vt:lpstr>
      <vt:lpstr>PowerPoint Presentation</vt:lpstr>
      <vt:lpstr>Types of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Episode  #2</dc:title>
  <dc:creator>Vishal Ranjan</dc:creator>
  <cp:lastModifiedBy>Vishal Ranjan</cp:lastModifiedBy>
  <cp:revision>15</cp:revision>
  <dcterms:created xsi:type="dcterms:W3CDTF">2018-02-19T18:06:35Z</dcterms:created>
  <dcterms:modified xsi:type="dcterms:W3CDTF">2018-02-19T22:11:24Z</dcterms:modified>
</cp:coreProperties>
</file>